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5.jpg" ContentType="image/png"/>
  <Override PartName="/ppt/media/image26.jpg" ContentType="image/png"/>
  <Override PartName="/ppt/media/image2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27432000" cy="36576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1pPr>
    <a:lvl2pPr marL="355564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2pPr>
    <a:lvl3pPr marL="711129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3pPr>
    <a:lvl4pPr marL="1066693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4pPr>
    <a:lvl5pPr marL="1422258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5pPr>
    <a:lvl6pPr marL="1777822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6pPr>
    <a:lvl7pPr marL="2133387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7pPr>
    <a:lvl8pPr marL="2488951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8pPr>
    <a:lvl9pPr marL="2844516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F9991"/>
    <a:srgbClr val="FDFFB5"/>
    <a:srgbClr val="C5FFA3"/>
    <a:srgbClr val="CCECFF"/>
    <a:srgbClr val="FFF1C5"/>
    <a:srgbClr val="FFECAF"/>
    <a:srgbClr val="822222"/>
    <a:srgbClr val="996600"/>
    <a:srgbClr val="CC990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1" autoAdjust="0"/>
    <p:restoredTop sz="94680" autoAdjust="0"/>
  </p:normalViewPr>
  <p:slideViewPr>
    <p:cSldViewPr>
      <p:cViewPr>
        <p:scale>
          <a:sx n="48" d="100"/>
          <a:sy n="48" d="100"/>
        </p:scale>
        <p:origin x="1104" y="160"/>
      </p:cViewPr>
      <p:guideLst>
        <p:guide orient="horz" pos="11520"/>
        <p:guide pos="8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25" d="100"/>
          <a:sy n="25" d="100"/>
        </p:scale>
        <p:origin x="-1950" y="-192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67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67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fld id="{3A0464C7-F8AD-4A50-AD27-40D0FDC12D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3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67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20900" y="696913"/>
            <a:ext cx="2616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720" y="4415708"/>
            <a:ext cx="5486561" cy="41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67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fld id="{13B7A587-E767-4728-95DE-8FD9E2FC05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24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5556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711129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6669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422258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77822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33387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88951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44516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7063" y="264160"/>
            <a:ext cx="16406827" cy="239776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>
          <a:xfrm>
            <a:off x="23785285" y="3265176"/>
            <a:ext cx="3456215" cy="63336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1FE3D-A8A3-3B45-AD1F-AB619885582F}" type="datetime4">
              <a:rPr lang="en-US" smtClean="0"/>
              <a:t>August 4, 2015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3616" y="3018955"/>
            <a:ext cx="23295599" cy="902806"/>
          </a:xfrm>
          <a:prstGeom prst="rect">
            <a:avLst/>
          </a:prstGeom>
        </p:spPr>
        <p:txBody>
          <a:bodyPr vert="horz" lIns="71113" tIns="35556" rIns="71113" bIns="35556"/>
          <a:lstStyle/>
          <a:p>
            <a:pPr lvl="0"/>
            <a:r>
              <a:rPr lang="en-US" dirty="0" smtClean="0"/>
              <a:t>Click to add authors and institutions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13828" y="4465561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443528" y="4504266"/>
            <a:ext cx="8599884" cy="14683620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18474588" y="4499428"/>
            <a:ext cx="8599884" cy="14688458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413828" y="19659133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9443528" y="19659133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18474588" y="19659133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" y="34716722"/>
            <a:ext cx="27432001" cy="1859278"/>
          </a:xfrm>
          <a:prstGeom prst="rect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113" tIns="35556" rIns="71113" bIns="35556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-1" y="0"/>
            <a:ext cx="27432001" cy="2920789"/>
          </a:xfrm>
          <a:prstGeom prst="rect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113" tIns="35556" rIns="71113" bIns="35556" rtlCol="0" anchor="ctr"/>
          <a:lstStyle/>
          <a:p>
            <a:pPr algn="ctr"/>
            <a:endParaRPr lang="en-US" dirty="0"/>
          </a:p>
        </p:txBody>
      </p:sp>
      <p:sp>
        <p:nvSpPr>
          <p:cNvPr id="23" name="Rectangle 207"/>
          <p:cNvSpPr>
            <a:spLocks noGrp="1" noChangeArrowheads="1"/>
          </p:cNvSpPr>
          <p:nvPr>
            <p:ph type="title"/>
          </p:nvPr>
        </p:nvSpPr>
        <p:spPr bwMode="auto">
          <a:xfrm>
            <a:off x="10787062" y="285730"/>
            <a:ext cx="16406827" cy="234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13339" tIns="177782" rIns="213339" bIns="1777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4" name="Text Box 212"/>
          <p:cNvSpPr txBox="1">
            <a:spLocks noChangeArrowheads="1"/>
          </p:cNvSpPr>
          <p:nvPr/>
        </p:nvSpPr>
        <p:spPr bwMode="auto">
          <a:xfrm>
            <a:off x="23715034" y="2399543"/>
            <a:ext cx="3862582" cy="5026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1113" tIns="35556" rIns="71113" bIns="35556">
            <a:spAutoFit/>
          </a:bodyPr>
          <a:lstStyle/>
          <a:p>
            <a:pPr defTabSz="2928468">
              <a:defRPr/>
            </a:pPr>
            <a:r>
              <a:rPr lang="en-US" sz="2800" dirty="0">
                <a:solidFill>
                  <a:srgbClr val="BBE0E3"/>
                </a:solidFill>
              </a:rPr>
              <a:t>http:/</a:t>
            </a:r>
            <a:r>
              <a:rPr lang="en-US" sz="2800" dirty="0" smtClean="0">
                <a:solidFill>
                  <a:srgbClr val="BBE0E3"/>
                </a:solidFill>
              </a:rPr>
              <a:t>/</a:t>
            </a:r>
            <a:r>
              <a:rPr lang="en-US" sz="2800" dirty="0" err="1" smtClean="0">
                <a:solidFill>
                  <a:srgbClr val="BBE0E3"/>
                </a:solidFill>
              </a:rPr>
              <a:t>terraswarm.org</a:t>
            </a:r>
            <a:r>
              <a:rPr lang="en-US" sz="2800" dirty="0" smtClean="0">
                <a:solidFill>
                  <a:srgbClr val="BBE0E3"/>
                </a:solidFill>
              </a:rPr>
              <a:t>/</a:t>
            </a:r>
            <a:endParaRPr lang="en-US" sz="2800" dirty="0">
              <a:solidFill>
                <a:srgbClr val="BBE0E3"/>
              </a:solidFill>
            </a:endParaRPr>
          </a:p>
        </p:txBody>
      </p:sp>
      <p:pic>
        <p:nvPicPr>
          <p:cNvPr id="25" name="Picture 24" descr="EarthSwarm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725" cy="2936240"/>
          </a:xfrm>
          <a:prstGeom prst="rect">
            <a:avLst/>
          </a:prstGeom>
        </p:spPr>
      </p:pic>
      <p:pic>
        <p:nvPicPr>
          <p:cNvPr id="26" name="Picture 25" descr="swarmGlobeFa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04" y="1262026"/>
            <a:ext cx="8879388" cy="16574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62225" y="212695"/>
            <a:ext cx="4277284" cy="1025914"/>
          </a:xfrm>
          <a:prstGeom prst="rect">
            <a:avLst/>
          </a:prstGeom>
          <a:noFill/>
        </p:spPr>
        <p:txBody>
          <a:bodyPr wrap="none" lIns="71113" tIns="35556" rIns="71113" bIns="35556" rtlCol="0">
            <a:spAutoFit/>
          </a:bodyPr>
          <a:lstStyle/>
          <a:p>
            <a:r>
              <a:rPr lang="en-US" sz="6200" b="1" i="1" dirty="0" smtClean="0">
                <a:solidFill>
                  <a:schemeClr val="bg1"/>
                </a:solidFill>
                <a:latin typeface="Myriad Pro"/>
                <a:cs typeface="Myriad Pro"/>
              </a:rPr>
              <a:t>TerraSwarm</a:t>
            </a:r>
            <a:endParaRPr lang="en-US" sz="6200" b="1" i="1" dirty="0">
              <a:solidFill>
                <a:schemeClr val="bg1"/>
              </a:solidFill>
              <a:latin typeface="Myriad Pro"/>
              <a:cs typeface="Myriad Pr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41405" y="189462"/>
            <a:ext cx="4277284" cy="1025914"/>
          </a:xfrm>
          <a:prstGeom prst="rect">
            <a:avLst/>
          </a:prstGeom>
          <a:noFill/>
        </p:spPr>
        <p:txBody>
          <a:bodyPr wrap="none" lIns="71113" tIns="35556" rIns="71113" bIns="35556" rtlCol="0">
            <a:spAutoFit/>
          </a:bodyPr>
          <a:lstStyle/>
          <a:p>
            <a:r>
              <a:rPr lang="en-US" sz="6200" b="1" i="1" dirty="0" smtClean="0">
                <a:solidFill>
                  <a:srgbClr val="679CD6"/>
                </a:solidFill>
                <a:latin typeface="Myriad Pro"/>
                <a:cs typeface="Myriad Pro"/>
              </a:rPr>
              <a:t>TerraSwarm</a:t>
            </a:r>
            <a:endParaRPr lang="en-US" sz="6200" b="1" i="1" dirty="0">
              <a:solidFill>
                <a:srgbClr val="679CD6"/>
              </a:solidFill>
              <a:latin typeface="Myriad Pro"/>
              <a:cs typeface="Myriad Pro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1" y="2923812"/>
            <a:ext cx="27432001" cy="1109683"/>
          </a:xfrm>
          <a:prstGeom prst="rect">
            <a:avLst/>
          </a:prstGeom>
          <a:solidFill>
            <a:srgbClr val="DAEDEF"/>
          </a:solidFill>
          <a:ln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113" tIns="35556" rIns="71113" bIns="35556"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STARnet-we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0" y="34940792"/>
            <a:ext cx="1303936" cy="139086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804908" y="34998720"/>
            <a:ext cx="25397194" cy="1157240"/>
          </a:xfrm>
          <a:prstGeom prst="rect">
            <a:avLst/>
          </a:prstGeom>
          <a:noFill/>
        </p:spPr>
        <p:txBody>
          <a:bodyPr wrap="square" lIns="71113" tIns="35556" rIns="71113" bIns="35556" rtlCol="0">
            <a:spAutoFit/>
          </a:bodyPr>
          <a:lstStyle/>
          <a:p>
            <a:r>
              <a:rPr lang="en-US" sz="3400" b="1" dirty="0" smtClean="0">
                <a:solidFill>
                  <a:srgbClr val="679CD6"/>
                </a:solidFill>
              </a:rPr>
              <a:t>Sponsored by the TerraSwarm Research Center, one of six centers administered by the STARnet phase of the Focus Center Research Program (FCRP) a Semiconductor Research Corporation program sponsored by MARCO and DARPA.</a:t>
            </a:r>
            <a:endParaRPr lang="en-US" sz="3400" b="1" dirty="0">
              <a:solidFill>
                <a:srgbClr val="679CD6"/>
              </a:solidFill>
            </a:endParaRPr>
          </a:p>
        </p:txBody>
      </p:sp>
      <p:sp>
        <p:nvSpPr>
          <p:cNvPr id="32" name="Rectangle 2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785285" y="3207924"/>
            <a:ext cx="3456215" cy="56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1113" tIns="35556" rIns="71113" bIns="35556" numCol="1" anchor="t" anchorCtr="0" compatLnSpc="1">
            <a:prstTxWarp prst="textNoShape">
              <a:avLst/>
            </a:prstTxWarp>
          </a:bodyPr>
          <a:lstStyle>
            <a:lvl1pPr algn="r">
              <a:defRPr sz="25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D05E693D-F489-0045-8378-4157BCAF8227}" type="datetime4">
              <a:rPr lang="en-US" smtClean="0"/>
              <a:pPr>
                <a:defRPr/>
              </a:pPr>
              <a:t>August 4, 2015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2pPr>
      <a:lvl3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3pPr>
      <a:lvl4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4pPr>
      <a:lvl5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5pPr>
      <a:lvl6pPr marL="355564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6pPr>
      <a:lvl7pPr marL="711129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7pPr>
      <a:lvl8pPr marL="1066693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8pPr>
      <a:lvl9pPr marL="1422258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9pPr>
    </p:titleStyle>
    <p:bodyStyle>
      <a:lvl1pPr marL="266673" indent="-266673" algn="l" defTabSz="2928468" rtl="0" eaLnBrk="1" fontAlgn="base" hangingPunct="1">
        <a:spcBef>
          <a:spcPct val="20000"/>
        </a:spcBef>
        <a:spcAft>
          <a:spcPct val="0"/>
        </a:spcAft>
        <a:defRPr sz="4700">
          <a:solidFill>
            <a:srgbClr val="2D2D8A"/>
          </a:solidFill>
          <a:latin typeface="+mn-lt"/>
          <a:ea typeface="+mn-ea"/>
          <a:cs typeface="+mn-cs"/>
        </a:defRPr>
      </a:lvl1pPr>
      <a:lvl2pPr marL="2375368" indent="-913603" algn="l" defTabSz="2928468" rtl="0" eaLnBrk="1" fontAlgn="base" hangingPunct="1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59351" indent="-730882" algn="l" defTabSz="2928468" rtl="0" eaLnBrk="1" fontAlgn="base" hangingPunct="1">
        <a:spcBef>
          <a:spcPct val="20000"/>
        </a:spcBef>
        <a:spcAft>
          <a:spcPct val="0"/>
        </a:spcAft>
        <a:buChar char="•"/>
        <a:defRPr sz="7800">
          <a:solidFill>
            <a:schemeClr val="tx1"/>
          </a:solidFill>
          <a:latin typeface="+mn-lt"/>
        </a:defRPr>
      </a:lvl3pPr>
      <a:lvl4pPr marL="5121116" indent="-730882" algn="l" defTabSz="2928468" rtl="0" eaLnBrk="1" fontAlgn="base" hangingPunct="1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582881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38445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94009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649574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8005138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5564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1129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693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2258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77822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387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88951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44516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2.emf"/><Relationship Id="rId21" Type="http://schemas.openxmlformats.org/officeDocument/2006/relationships/image" Target="../media/image23.emf"/><Relationship Id="rId22" Type="http://schemas.openxmlformats.org/officeDocument/2006/relationships/image" Target="../media/image24.png"/><Relationship Id="rId23" Type="http://schemas.microsoft.com/office/2007/relationships/hdphoto" Target="../media/hdphoto1.wdp"/><Relationship Id="rId24" Type="http://schemas.openxmlformats.org/officeDocument/2006/relationships/image" Target="../media/image25.jpg"/><Relationship Id="rId25" Type="http://schemas.openxmlformats.org/officeDocument/2006/relationships/hyperlink" Target="http://lab11.eecs.umich.edu/projects/vlc_localization/" TargetMode="External"/><Relationship Id="rId26" Type="http://schemas.openxmlformats.org/officeDocument/2006/relationships/image" Target="../media/image26.jpg"/><Relationship Id="rId27" Type="http://schemas.openxmlformats.org/officeDocument/2006/relationships/hyperlink" Target="http://lab11.eecs.umich.edu/projects/harmonia/" TargetMode="External"/><Relationship Id="rId28" Type="http://schemas.openxmlformats.org/officeDocument/2006/relationships/hyperlink" Target="http://wise.ece.cmu.edu/redmine/projects/alps/wiki" TargetMode="External"/><Relationship Id="rId29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30" Type="http://schemas.openxmlformats.org/officeDocument/2006/relationships/image" Target="../media/image28.tiff"/><Relationship Id="rId31" Type="http://schemas.openxmlformats.org/officeDocument/2006/relationships/image" Target="../media/image29.jpg"/><Relationship Id="rId32" Type="http://schemas.openxmlformats.org/officeDocument/2006/relationships/image" Target="../media/image30.png"/><Relationship Id="rId9" Type="http://schemas.openxmlformats.org/officeDocument/2006/relationships/image" Target="../media/image11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33" Type="http://schemas.openxmlformats.org/officeDocument/2006/relationships/image" Target="../media/image31.png"/><Relationship Id="rId10" Type="http://schemas.openxmlformats.org/officeDocument/2006/relationships/image" Target="../media/image12.emf"/><Relationship Id="rId11" Type="http://schemas.openxmlformats.org/officeDocument/2006/relationships/image" Target="../media/image13.emf"/><Relationship Id="rId12" Type="http://schemas.openxmlformats.org/officeDocument/2006/relationships/image" Target="../media/image14.emf"/><Relationship Id="rId13" Type="http://schemas.openxmlformats.org/officeDocument/2006/relationships/image" Target="../media/image15.emf"/><Relationship Id="rId14" Type="http://schemas.openxmlformats.org/officeDocument/2006/relationships/image" Target="../media/image16.emf"/><Relationship Id="rId15" Type="http://schemas.openxmlformats.org/officeDocument/2006/relationships/image" Target="../media/image17.emf"/><Relationship Id="rId16" Type="http://schemas.openxmlformats.org/officeDocument/2006/relationships/image" Target="../media/image18.emf"/><Relationship Id="rId17" Type="http://schemas.openxmlformats.org/officeDocument/2006/relationships/image" Target="../media/image19.emf"/><Relationship Id="rId18" Type="http://schemas.openxmlformats.org/officeDocument/2006/relationships/image" Target="../media/image20.emf"/><Relationship Id="rId1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400" dirty="0" err="1" smtClean="0"/>
              <a:t>PolyPoint</a:t>
            </a:r>
            <a:r>
              <a:rPr lang="en-US" sz="9400" dirty="0" smtClean="0"/>
              <a:t> UWB Localization</a:t>
            </a:r>
            <a:endParaRPr lang="en-US" sz="9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September 9-11, 2015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Wait, What? Demo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051000" y="35814000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400" y="6337771"/>
            <a:ext cx="12827000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High-fidelity indoor localization enables a bevy of applications, powering today’s </a:t>
            </a:r>
            <a:r>
              <a:rPr lang="en-US" sz="3200" i="1" dirty="0" smtClean="0">
                <a:latin typeface="Times New Roman" charset="0"/>
                <a:ea typeface="Times New Roman" charset="0"/>
                <a:cs typeface="Times New Roman" charset="0"/>
              </a:rPr>
              <a:t>Robot Café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demo and empowering tomorrow’s swarms of autonomous flying robots. The </a:t>
            </a:r>
            <a:r>
              <a:rPr lang="en-US" sz="3200" dirty="0" err="1" smtClean="0">
                <a:latin typeface="Times New Roman" charset="0"/>
                <a:ea typeface="Times New Roman" charset="0"/>
                <a:cs typeface="Times New Roman" charset="0"/>
              </a:rPr>
              <a:t>TerraSwarm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project is exploring localization on multiple thrusts including </a:t>
            </a:r>
            <a:r>
              <a:rPr lang="en-US" sz="3200" dirty="0" err="1" smtClean="0">
                <a:latin typeface="Times New Roman" charset="0"/>
                <a:ea typeface="Times New Roman" charset="0"/>
                <a:cs typeface="Times New Roman" charset="0"/>
              </a:rPr>
              <a:t>PolyPoint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with symmetric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ultra-wideband RF, </a:t>
            </a:r>
            <a:r>
              <a:rPr lang="en-US" sz="3200" dirty="0" err="1" smtClean="0">
                <a:latin typeface="Times New Roman" charset="0"/>
                <a:ea typeface="Times New Roman" charset="0"/>
                <a:cs typeface="Times New Roman" charset="0"/>
              </a:rPr>
              <a:t>Harmonia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with asymmetric ultra-wideband RF, ALPS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with ultrasonic, and </a:t>
            </a:r>
            <a:r>
              <a:rPr lang="en-US" sz="3200" dirty="0" err="1" smtClean="0">
                <a:latin typeface="Times New Roman" charset="0"/>
                <a:ea typeface="Times New Roman" charset="0"/>
                <a:cs typeface="Times New Roman" charset="0"/>
              </a:rPr>
              <a:t>Luaxpose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with visible light.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543803" y="6337771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 smtClean="0">
                <a:latin typeface="Arial Narrow"/>
                <a:cs typeface="Arial Narrow"/>
              </a:rPr>
              <a:t>Teaser Pics</a:t>
            </a:r>
            <a:endParaRPr lang="en-US" sz="4400" b="0" dirty="0">
              <a:latin typeface="Arial Narrow"/>
              <a:cs typeface="Arial Narro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504432" y="9123683"/>
            <a:ext cx="786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 smtClean="0">
                <a:latin typeface="Arial Narrow"/>
                <a:cs typeface="Arial Narrow"/>
              </a:rPr>
              <a:t>Multipath Pics</a:t>
            </a:r>
            <a:endParaRPr lang="en-US" sz="4400" b="0" dirty="0">
              <a:latin typeface="Arial Narrow"/>
              <a:cs typeface="Arial Narrow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58800" y="4801472"/>
            <a:ext cx="12801600" cy="1265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The Importance of Indoor Localization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056458" y="6337771"/>
            <a:ext cx="12842142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Many localization systems aim to measure the time of flight between nodes. This presents two issues. First, there must be a line-of-sight path between the</a:t>
            </a:r>
            <a:endParaRPr lang="en-US" sz="32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4071600" y="4803618"/>
            <a:ext cx="12827000" cy="1265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Challenges of RF Indoor</a:t>
            </a:r>
            <a:r>
              <a:rPr kumimoji="0" lang="en-US" sz="52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Localization</a:t>
            </a:r>
            <a:endParaRPr kumimoji="0" lang="en-US" sz="5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558800" y="15521002"/>
            <a:ext cx="26062384" cy="1265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The </a:t>
            </a:r>
            <a:r>
              <a:rPr kumimoji="0" lang="en-US" sz="5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PolyPoint</a:t>
            </a:r>
            <a:r>
              <a:rPr kumimoji="0" lang="en-US" sz="5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Ultra-wideband</a:t>
            </a:r>
            <a:r>
              <a:rPr kumimoji="0" lang="en-US" sz="52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Localization System</a:t>
            </a:r>
            <a:endParaRPr kumimoji="0" lang="en-US" sz="5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3217016"/>
            <a:ext cx="4038440" cy="32267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949" y="18440400"/>
            <a:ext cx="7227342" cy="2426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237" y="18440400"/>
            <a:ext cx="7227342" cy="24263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3" y="31049228"/>
            <a:ext cx="10213660" cy="33919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7854" y="33604200"/>
            <a:ext cx="5965184" cy="34489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3" y="28159962"/>
            <a:ext cx="3481886" cy="26454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19" y="28034562"/>
            <a:ext cx="3217611" cy="27648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7216" y="26722717"/>
            <a:ext cx="3870924" cy="332627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30" y="28034562"/>
            <a:ext cx="3266870" cy="280721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280" y="24111484"/>
            <a:ext cx="6924435" cy="25157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159" y="18643208"/>
            <a:ext cx="6874618" cy="33376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717" y="30799443"/>
            <a:ext cx="10188818" cy="353412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200" y="26216737"/>
            <a:ext cx="7173515" cy="26900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254" y="29177899"/>
            <a:ext cx="6899527" cy="18930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237" y="30679671"/>
            <a:ext cx="4668785" cy="37028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199" y="33199042"/>
            <a:ext cx="5006516" cy="42592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29" y="31728590"/>
            <a:ext cx="5006516" cy="42592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0" y="32975004"/>
            <a:ext cx="5006516" cy="42592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623" y="20172486"/>
            <a:ext cx="7649079" cy="26875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800" y="22174200"/>
            <a:ext cx="6300998" cy="6938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6569" y1="83218" x2="6569" y2="83218"/>
                        <a14:foregroundMark x1="91971" y1="89875" x2="91971" y2="89875"/>
                        <a14:foregroundMark x1="13504" y1="73093" x2="122" y2="80860"/>
                        <a14:foregroundMark x1="84915" y1="77670" x2="97202" y2="85992"/>
                        <a14:foregroundMark x1="73236" y1="78225" x2="80900" y2="83634"/>
                        <a14:foregroundMark x1="43431" y1="2497" x2="56569" y2="3329"/>
                        <a14:foregroundMark x1="21898" y1="94730" x2="76399" y2="94730"/>
                        <a14:foregroundMark x1="7664" y1="93204" x2="19465" y2="87101"/>
                        <a14:foregroundMark x1="25547" y1="76144" x2="16667" y2="80860"/>
                        <a14:foregroundMark x1="21655" y1="91123" x2="22384" y2="61442"/>
                        <a14:foregroundMark x1="76156" y1="90846" x2="77007" y2="62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56" y="22383827"/>
            <a:ext cx="4693184" cy="4116527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 bwMode="auto">
          <a:xfrm>
            <a:off x="558800" y="17261016"/>
            <a:ext cx="10566400" cy="9124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Tag Architecture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and Hardware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11742948" y="21031200"/>
            <a:ext cx="14878235" cy="9124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Novel Ranging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Protocol Efficiently Exploits Diversity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>
            <a:off x="558801" y="26824372"/>
            <a:ext cx="10566400" cy="9124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Stationary Position Results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11742947" y="17261016"/>
            <a:ext cx="14878235" cy="9124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Antenna and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Channel Diversity Improve Accuracy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5" name="Rounded Rectangle 54"/>
          <p:cNvSpPr/>
          <p:nvPr/>
        </p:nvSpPr>
        <p:spPr bwMode="auto">
          <a:xfrm>
            <a:off x="11742946" y="29415172"/>
            <a:ext cx="14878235" cy="9124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3765550"/>
            <a:r>
              <a:rPr lang="en-US" dirty="0">
                <a:solidFill>
                  <a:schemeClr val="tx2"/>
                </a:solidFill>
                <a:latin typeface="Arial" charset="0"/>
              </a:rPr>
              <a:t>Tracking a Fast-Moving </a:t>
            </a:r>
            <a:r>
              <a:rPr lang="en-US" dirty="0" err="1">
                <a:solidFill>
                  <a:schemeClr val="tx2"/>
                </a:solidFill>
                <a:latin typeface="Arial" charset="0"/>
              </a:rPr>
              <a:t>Quadcopter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 in Free </a:t>
            </a: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Space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8" y="9637509"/>
            <a:ext cx="1836955" cy="18369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629941" y="10241564"/>
            <a:ext cx="9091449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Scan to learn more about </a:t>
            </a:r>
            <a:r>
              <a:rPr lang="en-US" sz="3200" b="0" dirty="0" err="1" smtClean="0">
                <a:latin typeface="Times New Roman" charset="0"/>
                <a:ea typeface="Times New Roman" charset="0"/>
                <a:cs typeface="Times New Roman" charset="0"/>
              </a:rPr>
              <a:t>Luxapose</a:t>
            </a:r>
            <a:endParaRPr lang="en-US" sz="3200" b="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  <a:hlinkClick r:id="rId25"/>
              </a:rPr>
              <a:t>http</a:t>
            </a:r>
            <a:r>
              <a:rPr lang="en-US" sz="3200" b="0" dirty="0">
                <a:latin typeface="Times New Roman" charset="0"/>
                <a:ea typeface="Times New Roman" charset="0"/>
                <a:cs typeface="Times New Roman" charset="0"/>
                <a:hlinkClick r:id="rId25"/>
              </a:rPr>
              <a:t>://lab11.eecs.umich.edu/projects/vlc_localization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  <a:hlinkClick r:id="rId25"/>
              </a:rPr>
              <a:t>/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2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0" y="11568567"/>
            <a:ext cx="1843133" cy="184313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651497" y="12124975"/>
            <a:ext cx="9091449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Scan to learn more about </a:t>
            </a:r>
            <a:r>
              <a:rPr lang="en-US" sz="3200" b="0" dirty="0" err="1" smtClean="0">
                <a:latin typeface="Times New Roman" charset="0"/>
                <a:ea typeface="Times New Roman" charset="0"/>
                <a:cs typeface="Times New Roman" charset="0"/>
              </a:rPr>
              <a:t>Harmonia</a:t>
            </a:r>
            <a:endParaRPr lang="en-US" sz="3200" b="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sz="3200" b="0" dirty="0">
                <a:latin typeface="Times New Roman" charset="0"/>
                <a:ea typeface="Times New Roman" charset="0"/>
                <a:cs typeface="Times New Roman" charset="0"/>
                <a:hlinkClick r:id="rId27"/>
              </a:rPr>
              <a:t>http://lab11.eecs.umich.edu/projects/harmonia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  <a:hlinkClick r:id="rId27"/>
              </a:rPr>
              <a:t>/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29942" y="14077965"/>
            <a:ext cx="9091449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Scan to learn more about ALPS</a:t>
            </a:r>
          </a:p>
          <a:p>
            <a:pPr algn="just"/>
            <a:r>
              <a:rPr lang="en-US" sz="3200" b="0" dirty="0">
                <a:latin typeface="Times New Roman" charset="0"/>
                <a:ea typeface="Times New Roman" charset="0"/>
                <a:cs typeface="Times New Roman" charset="0"/>
                <a:hlinkClick r:id="rId28"/>
              </a:rPr>
              <a:t>http://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  <a:hlinkClick r:id="rId28"/>
              </a:rPr>
              <a:t>wise.ece.cmu.edu/redmine/projects/alps/wiki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5623314" y="9093214"/>
            <a:ext cx="5080000" cy="47625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5623314" y="3470358"/>
            <a:ext cx="5080000" cy="5080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9" y="13412898"/>
            <a:ext cx="1881994" cy="1881994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21107400" y="7471878"/>
            <a:ext cx="5791200" cy="4885893"/>
            <a:chOff x="13937612" y="10067095"/>
            <a:chExt cx="6282605" cy="5300480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7612" y="10067095"/>
              <a:ext cx="6282605" cy="485878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14071326" y="14782800"/>
              <a:ext cx="6121674" cy="58477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just"/>
              <a:r>
                <a:rPr lang="en-US" sz="1400" b="0" i="1" dirty="0">
                  <a:latin typeface="Times New Roman" charset="0"/>
                  <a:ea typeface="Times New Roman" charset="0"/>
                  <a:cs typeface="Times New Roman" charset="0"/>
                </a:rPr>
                <a:t>Graphic from </a:t>
              </a:r>
              <a:r>
                <a:rPr lang="en-US" sz="1400" b="0" i="1" dirty="0" smtClean="0">
                  <a:latin typeface="Times New Roman" charset="0"/>
                  <a:ea typeface="Times New Roman" charset="0"/>
                  <a:cs typeface="Times New Roman" charset="0"/>
                </a:rPr>
                <a:t>“Distance </a:t>
              </a:r>
              <a:r>
                <a:rPr lang="en-US" sz="1400" b="0" i="1" dirty="0">
                  <a:latin typeface="Times New Roman" charset="0"/>
                  <a:ea typeface="Times New Roman" charset="0"/>
                  <a:cs typeface="Times New Roman" charset="0"/>
                </a:rPr>
                <a:t>Measurement Error Modeling for Time-of-Arrival Based Indoor </a:t>
              </a:r>
              <a:r>
                <a:rPr lang="en-US" sz="1400" b="0" i="1" dirty="0" smtClean="0">
                  <a:latin typeface="Times New Roman" charset="0"/>
                  <a:ea typeface="Times New Roman" charset="0"/>
                  <a:cs typeface="Times New Roman" charset="0"/>
                </a:rPr>
                <a:t>Geolocation”, Ph.D. Thesis by </a:t>
              </a:r>
              <a:r>
                <a:rPr lang="en-US" sz="1400" b="0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Bardia</a:t>
              </a:r>
              <a:r>
                <a:rPr lang="en-US" sz="1400" b="0" i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1400" b="0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Alavi</a:t>
              </a:r>
              <a:endParaRPr lang="en-US" sz="1400" b="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056458" y="12605800"/>
            <a:ext cx="12564723" cy="25545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By </a:t>
            </a:r>
            <a:r>
              <a:rPr lang="en-US" sz="3200" b="0" dirty="0">
                <a:latin typeface="Times New Roman" charset="0"/>
                <a:ea typeface="Times New Roman" charset="0"/>
                <a:cs typeface="Times New Roman" charset="0"/>
              </a:rPr>
              <a:t>increasing the utilized bandwidth, the multipath resolution improves, leading to the use of ultra-wideband signals in systems that require high accuracy in indoor 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environments. </a:t>
            </a:r>
            <a:r>
              <a:rPr lang="en-US" sz="3200" b="0" dirty="0" err="1" smtClean="0">
                <a:latin typeface="Times New Roman" charset="0"/>
                <a:ea typeface="Times New Roman" charset="0"/>
                <a:cs typeface="Times New Roman" charset="0"/>
              </a:rPr>
              <a:t>PolyPoint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leverages the new </a:t>
            </a:r>
            <a:r>
              <a:rPr lang="en-US" sz="3200" b="0" dirty="0" err="1" smtClean="0">
                <a:latin typeface="Times New Roman" charset="0"/>
                <a:ea typeface="Times New Roman" charset="0"/>
                <a:cs typeface="Times New Roman" charset="0"/>
              </a:rPr>
              <a:t>DecaWave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200" b="0" dirty="0" err="1" smtClean="0">
                <a:latin typeface="Times New Roman" charset="0"/>
                <a:ea typeface="Times New Roman" charset="0"/>
                <a:cs typeface="Times New Roman" charset="0"/>
              </a:rPr>
              <a:t>ScenSor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UWB transceiver coupled with antenna and frequency diversity to achieve best-in-class RF-only indoor localization.</a:t>
            </a:r>
            <a:endParaRPr lang="en-US" sz="32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056458" y="7322070"/>
            <a:ext cx="6752729" cy="50167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>
                <a:latin typeface="Times New Roman" charset="0"/>
                <a:ea typeface="Times New Roman" charset="0"/>
                <a:cs typeface="Times New Roman" charset="0"/>
              </a:rPr>
              <a:t>two nodes. This is often attainable with careful node placement, such as on 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ceilings or near lights. Second, however, reflections from walls or obstacles in the room can “blur” the line-of-sight path, making it difficult to estimate the exact time of arrival. At the speed of light, 1 nanosecond of timing error can lead to 30 centimeters of ranging error.</a:t>
            </a:r>
            <a:endParaRPr lang="en-US" sz="32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59275" y="18277344"/>
            <a:ext cx="10565925" cy="235449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2100" b="0" dirty="0" err="1" smtClean="0">
                <a:latin typeface="Times New Roman" charset="0"/>
                <a:ea typeface="Times New Roman" charset="0"/>
                <a:cs typeface="Times New Roman" charset="0"/>
              </a:rPr>
              <a:t>PolyPoint</a:t>
            </a:r>
            <a:r>
              <a:rPr lang="en-US" sz="2100" b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nodes consist of a </a:t>
            </a:r>
            <a:r>
              <a:rPr lang="en-US" sz="2100" b="0" dirty="0" err="1">
                <a:latin typeface="Times New Roman" charset="0"/>
                <a:ea typeface="Times New Roman" charset="0"/>
                <a:cs typeface="Times New Roman" charset="0"/>
              </a:rPr>
              <a:t>DecaWave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 DW1000 </a:t>
            </a:r>
            <a:r>
              <a:rPr lang="en-US" sz="2100" b="0" dirty="0" err="1">
                <a:latin typeface="Times New Roman" charset="0"/>
                <a:ea typeface="Times New Roman" charset="0"/>
                <a:cs typeface="Times New Roman" charset="0"/>
              </a:rPr>
              <a:t>ScenSor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 transceiver for data transmission and </a:t>
            </a:r>
            <a:r>
              <a:rPr lang="en-US" sz="2100" b="0" dirty="0" err="1">
                <a:latin typeface="Times New Roman" charset="0"/>
                <a:ea typeface="Times New Roman" charset="0"/>
                <a:cs typeface="Times New Roman" charset="0"/>
              </a:rPr>
              <a:t>timestamping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, a SKY13317 RF switch and three UWB antennas for diversity, and a CC2538 </a:t>
            </a:r>
            <a:r>
              <a:rPr lang="en-US" sz="2100" b="0" dirty="0" smtClean="0">
                <a:latin typeface="Times New Roman" charset="0"/>
                <a:ea typeface="Times New Roman" charset="0"/>
                <a:cs typeface="Times New Roman" charset="0"/>
              </a:rPr>
              <a:t>system-on-chip for 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protocol orchestration and data offload. </a:t>
            </a:r>
            <a:r>
              <a:rPr lang="en-US" sz="2100" b="0" dirty="0" err="1">
                <a:latin typeface="Times New Roman" charset="0"/>
                <a:ea typeface="Times New Roman" charset="0"/>
                <a:cs typeface="Times New Roman" charset="0"/>
              </a:rPr>
              <a:t>PolyPoint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 uses the same hardware for both the tag and anchors, leading to a simple and symmetric design intended to aid further research in lower-level details such as protocol and hardware design for use in tailored applications. </a:t>
            </a:r>
          </a:p>
          <a:p>
            <a:pPr algn="just"/>
            <a:endParaRPr lang="en-US" sz="21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729" y="22169290"/>
            <a:ext cx="7560584" cy="71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6583"/>
      </p:ext>
    </p:extLst>
  </p:cSld>
  <p:clrMapOvr>
    <a:masterClrMapping/>
  </p:clrMapOvr>
</p:sld>
</file>

<file path=ppt/theme/theme1.xml><?xml version="1.0" encoding="utf-8"?>
<a:theme xmlns:a="http://schemas.openxmlformats.org/drawingml/2006/main" name="TerraSwarmPosterTemplateVertical">
  <a:themeElements>
    <a:clrScheme name="Student Research Day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CC"/>
      </a:hlink>
      <a:folHlink>
        <a:srgbClr val="99CC00"/>
      </a:folHlink>
    </a:clrScheme>
    <a:fontScheme name="Student Research D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udent Research Da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TerraSwarmPosterTemplateVertical.potx</Template>
  <TotalTime>14612</TotalTime>
  <Words>384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 Narrow</vt:lpstr>
      <vt:lpstr>Myriad Pro</vt:lpstr>
      <vt:lpstr>Times New Roman</vt:lpstr>
      <vt:lpstr>Arial</vt:lpstr>
      <vt:lpstr>TerraSwarmPosterTemplateVertical</vt:lpstr>
      <vt:lpstr>PolyPoint UWB Localization</vt:lpstr>
    </vt:vector>
  </TitlesOfParts>
  <Company>UC Berkeley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cxh</dc:creator>
  <cp:lastModifiedBy>Pat Pannuto</cp:lastModifiedBy>
  <cp:revision>280</cp:revision>
  <cp:lastPrinted>2015-08-05T03:16:37Z</cp:lastPrinted>
  <dcterms:created xsi:type="dcterms:W3CDTF">2003-04-17T03:47:31Z</dcterms:created>
  <dcterms:modified xsi:type="dcterms:W3CDTF">2015-08-05T03:25:46Z</dcterms:modified>
</cp:coreProperties>
</file>